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2"/>
  </p:notesMasterIdLst>
  <p:sldIdLst>
    <p:sldId id="256" r:id="rId2"/>
    <p:sldId id="304" r:id="rId3"/>
    <p:sldId id="308" r:id="rId4"/>
    <p:sldId id="299" r:id="rId5"/>
    <p:sldId id="272" r:id="rId6"/>
    <p:sldId id="273" r:id="rId7"/>
    <p:sldId id="274" r:id="rId8"/>
    <p:sldId id="306" r:id="rId9"/>
    <p:sldId id="277" r:id="rId10"/>
    <p:sldId id="307" r:id="rId11"/>
    <p:sldId id="283" r:id="rId12"/>
    <p:sldId id="284" r:id="rId13"/>
    <p:sldId id="285" r:id="rId14"/>
    <p:sldId id="290" r:id="rId15"/>
    <p:sldId id="309" r:id="rId16"/>
    <p:sldId id="291" r:id="rId17"/>
    <p:sldId id="296" r:id="rId18"/>
    <p:sldId id="297" r:id="rId19"/>
    <p:sldId id="292" r:id="rId20"/>
    <p:sldId id="30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3A9BF6-9A80-46B3-8037-7E8411DDA633}">
          <p14:sldIdLst>
            <p14:sldId id="256"/>
            <p14:sldId id="304"/>
            <p14:sldId id="308"/>
            <p14:sldId id="299"/>
            <p14:sldId id="272"/>
            <p14:sldId id="273"/>
            <p14:sldId id="274"/>
            <p14:sldId id="306"/>
            <p14:sldId id="277"/>
            <p14:sldId id="307"/>
            <p14:sldId id="283"/>
            <p14:sldId id="284"/>
            <p14:sldId id="285"/>
            <p14:sldId id="290"/>
            <p14:sldId id="309"/>
            <p14:sldId id="291"/>
            <p14:sldId id="296"/>
            <p14:sldId id="297"/>
            <p14:sldId id="292"/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>
        <p:scale>
          <a:sx n="50" d="100"/>
          <a:sy n="50" d="100"/>
        </p:scale>
        <p:origin x="-1080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25,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59432"/>
            <a:ext cx="9036496" cy="4571999"/>
          </a:xfrm>
        </p:spPr>
        <p:txBody>
          <a:bodyPr/>
          <a:lstStyle/>
          <a:p>
            <a:pPr algn="ctr" rtl="0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The popul</a:t>
            </a:r>
            <a:r>
              <a:rPr lang="en-US" sz="4400" dirty="0"/>
              <a:t>a</a:t>
            </a:r>
            <a:r>
              <a:rPr lang="en-US" sz="4400" dirty="0" smtClean="0"/>
              <a:t>tion gene</a:t>
            </a:r>
            <a:r>
              <a:rPr lang="en-US" sz="4400" dirty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</a:t>
            </a:r>
            <a:r>
              <a:rPr lang="en-US" sz="4400" dirty="0" smtClean="0">
                <a:solidFill>
                  <a:srgbClr val="0070C0"/>
                </a:solidFill>
              </a:rPr>
              <a:t>c</a:t>
            </a:r>
            <a:r>
              <a:rPr lang="en-US" sz="4400" dirty="0" smtClean="0"/>
              <a:t>s </a:t>
            </a:r>
            <a:br>
              <a:rPr lang="en-US" sz="44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/>
              <a:t>StRESS-induced Mu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>
                <a:solidFill>
                  <a:srgbClr val="00B050"/>
                </a:solidFill>
              </a:rPr>
              <a:t>a</a:t>
            </a:r>
            <a:r>
              <a:rPr lang="en-US" sz="4400" dirty="0" smtClean="0">
                <a:solidFill>
                  <a:schemeClr val="tx2"/>
                </a:solidFill>
              </a:rPr>
              <a:t>t</a:t>
            </a:r>
            <a:r>
              <a:rPr lang="en-US" sz="4400" dirty="0" smtClean="0"/>
              <a:t>ion</a:t>
            </a:r>
            <a:r>
              <a:rPr lang="en-US" sz="4400" dirty="0"/>
              <a:t/>
            </a:r>
            <a:br>
              <a:rPr lang="en-US" sz="4400" dirty="0"/>
            </a:b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3056"/>
            <a:ext cx="6858000" cy="2664296"/>
          </a:xfrm>
        </p:spPr>
        <p:txBody>
          <a:bodyPr>
            <a:normAutofit fontScale="625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endParaRPr lang="en-US" sz="2500" dirty="0" smtClean="0"/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May 26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255593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912000" y="2780928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6296" y="2780928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6336" y="2780928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9339" y="2865130"/>
            <a:ext cx="1262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T</a:t>
            </a:r>
            <a:r>
              <a:rPr lang="en-US" sz="4000" cap="all" spc="-80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</a:t>
            </a:r>
            <a:endParaRPr lang="en-US" sz="4000" cap="all" spc="-8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1598" y="116632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+mj-lt"/>
              </a:rPr>
              <a:t>A</a:t>
            </a:r>
            <a:endParaRPr lang="en-US" sz="4000" dirty="0"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632080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44408" y="692696"/>
            <a:ext cx="0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116632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Black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Individual-based </a:t>
            </a:r>
            <a:r>
              <a:rPr lang="en-US" b="0" dirty="0"/>
              <a:t>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755576" y="155723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2132856"/>
            <a:ext cx="2520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Simulation outcome: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SIM Wins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CM  Wins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553998" cy="489364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sz="2400" b="1" dirty="0" smtClean="0"/>
              <a:t>SIM Frequency</a:t>
            </a:r>
            <a:endParaRPr lang="he-IL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6351711"/>
            <a:ext cx="573857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1">
            <a:spAutoFit/>
          </a:bodyPr>
          <a:lstStyle/>
          <a:p>
            <a:pPr algn="ctr"/>
            <a:r>
              <a:rPr lang="en-US" sz="2400" b="1" dirty="0" smtClean="0"/>
              <a:t>Generation</a:t>
            </a:r>
            <a:endParaRPr lang="he-IL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vs. CM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467544" y="836712"/>
            <a:ext cx="767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CM: constitutive </a:t>
            </a:r>
            <a:r>
              <a:rPr lang="en-US" sz="2400" b="1" dirty="0" smtClean="0">
                <a:solidFill>
                  <a:schemeClr val="tx2"/>
                </a:solidFill>
              </a:rPr>
              <a:t>mutation</a:t>
            </a:r>
            <a:r>
              <a:rPr lang="en-US" sz="2400" b="1" dirty="0">
                <a:solidFill>
                  <a:schemeClr val="tx2"/>
                </a:solidFill>
              </a:rPr>
              <a:t/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SIM: stress-induced </a:t>
            </a:r>
            <a:r>
              <a:rPr lang="en-US" sz="2400" b="1" dirty="0" smtClean="0">
                <a:solidFill>
                  <a:schemeClr val="accent3"/>
                </a:solidFill>
              </a:rPr>
              <a:t>mutation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810309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</a:t>
            </a:r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rmAutofit fontScale="92500" lnSpcReduction="10000"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b="0" dirty="0"/>
              <a:t>Stress-induced </a:t>
            </a:r>
            <a:r>
              <a:rPr lang="en-US" sz="3200" b="0" dirty="0" smtClean="0"/>
              <a:t>mutation evolves:</a:t>
            </a:r>
            <a:endParaRPr lang="en-US" sz="3200" b="0" dirty="0"/>
          </a:p>
          <a:p>
            <a:pPr marL="914400" lvl="1" indent="-457200" algn="l" rtl="0"/>
            <a:r>
              <a:rPr lang="en-US" sz="3200" b="0" dirty="0"/>
              <a:t>In </a:t>
            </a:r>
            <a:r>
              <a:rPr lang="en-US" sz="3200" b="1" dirty="0" smtClean="0"/>
              <a:t>asexual</a:t>
            </a:r>
            <a:r>
              <a:rPr lang="en-US" sz="3200" b="0" dirty="0" smtClean="0"/>
              <a:t> </a:t>
            </a:r>
            <a:r>
              <a:rPr lang="en-US" sz="3200" b="0" dirty="0"/>
              <a:t>populations</a:t>
            </a:r>
          </a:p>
          <a:p>
            <a:pPr marL="914400" lvl="1" indent="-457200" algn="l" rtl="0"/>
            <a:endParaRPr lang="en-US" sz="3200" b="0" dirty="0" smtClean="0"/>
          </a:p>
          <a:p>
            <a:pPr marL="914400" lvl="1" indent="-457200" algn="l" rtl="0"/>
            <a:r>
              <a:rPr lang="en-US" sz="3200" b="0" dirty="0" smtClean="0"/>
              <a:t>In </a:t>
            </a:r>
            <a:r>
              <a:rPr lang="en-US" sz="3200" b="1" dirty="0"/>
              <a:t>constant</a:t>
            </a:r>
            <a:r>
              <a:rPr lang="en-US" sz="3200" dirty="0"/>
              <a:t> &amp; </a:t>
            </a:r>
            <a:r>
              <a:rPr lang="en-US" sz="3200" b="1" dirty="0"/>
              <a:t>changing</a:t>
            </a:r>
            <a:r>
              <a:rPr lang="en-US" sz="3200" b="0" dirty="0"/>
              <a:t> </a:t>
            </a:r>
            <a:r>
              <a:rPr lang="en-US" sz="3200" b="0" dirty="0" smtClean="0"/>
              <a:t>environments</a:t>
            </a:r>
          </a:p>
          <a:p>
            <a:pPr lvl="1" indent="0" algn="l" rtl="0">
              <a:buNone/>
            </a:pPr>
            <a:endParaRPr lang="en-US" sz="3200" b="0" dirty="0" smtClean="0"/>
          </a:p>
          <a:p>
            <a:pPr marL="914400" lvl="1" indent="-457200" algn="l" rtl="0"/>
            <a:r>
              <a:rPr lang="en-US" sz="3200" dirty="0" smtClean="0"/>
              <a:t>Due to </a:t>
            </a:r>
            <a:r>
              <a:rPr lang="en-US" sz="3200" b="1" dirty="0" smtClean="0"/>
              <a:t>selection</a:t>
            </a:r>
            <a:r>
              <a:rPr lang="en-US" sz="3200" dirty="0" smtClean="0"/>
              <a:t> on beneficial mutations – 2</a:t>
            </a:r>
            <a:r>
              <a:rPr lang="en-US" sz="3200" baseline="30000" dirty="0" smtClean="0"/>
              <a:t>nd</a:t>
            </a:r>
            <a:r>
              <a:rPr lang="en-US" sz="3200" dirty="0" smtClean="0"/>
              <a:t> order selection</a:t>
            </a:r>
          </a:p>
          <a:p>
            <a:pPr algn="l" rtl="0"/>
            <a:endParaRPr lang="en-US" sz="3200" b="0" dirty="0" smtClean="0"/>
          </a:p>
          <a:p>
            <a:pPr algn="l" rtl="0"/>
            <a:r>
              <a:rPr lang="en-US" sz="2400" b="0" dirty="0" smtClean="0"/>
              <a:t>Ram &amp; </a:t>
            </a:r>
            <a:r>
              <a:rPr lang="en-US" sz="2400" b="0" dirty="0" err="1" smtClean="0"/>
              <a:t>Hadany</a:t>
            </a:r>
            <a:r>
              <a:rPr lang="en-US" sz="2400" b="0" dirty="0" smtClean="0"/>
              <a:t>, Evolution 2012</a:t>
            </a:r>
            <a:endParaRPr lang="en-US" sz="2400" b="0" dirty="0"/>
          </a:p>
          <a:p>
            <a:pPr algn="l" rtl="0"/>
            <a:endParaRPr lang="en-US" sz="3200" b="0" dirty="0"/>
          </a:p>
          <a:p>
            <a:pPr algn="l" rtl="0"/>
            <a:endParaRPr lang="he-IL" sz="3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60" y="2420888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44208" y="2411596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stress-induced </a:t>
            </a:r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</a:t>
            </a:r>
            <a:r>
              <a:rPr lang="en-US" sz="3200" dirty="0" smtClean="0"/>
              <a:t>mutation in </a:t>
            </a:r>
            <a:r>
              <a:rPr lang="en-US" sz="3200" dirty="0" smtClean="0"/>
              <a:t>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150476" y="980728"/>
            <a:ext cx="677108" cy="4893647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Fitness→</a:t>
            </a:r>
            <a:endParaRPr lang="he-IL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8909" y="6309320"/>
            <a:ext cx="4854516" cy="584775"/>
          </a:xfrm>
          <a:prstGeom prst="rect">
            <a:avLst/>
          </a:prstGeom>
          <a:noFill/>
        </p:spPr>
        <p:txBody>
          <a:bodyPr vert="horz" wrap="square" rtlCol="1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←</a:t>
            </a:r>
            <a:r>
              <a:rPr lang="en-US" sz="3200" b="1" dirty="0" smtClean="0"/>
              <a:t>Genotype→</a:t>
            </a:r>
            <a:endParaRPr lang="he-IL" sz="3200" b="1" dirty="0"/>
          </a:p>
        </p:txBody>
      </p:sp>
      <p:pic>
        <p:nvPicPr>
          <p:cNvPr id="18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21" y="116632"/>
            <a:ext cx="1225523" cy="14986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98775" y="1615233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Sewall </a:t>
            </a:r>
            <a:r>
              <a:rPr lang="en-US" dirty="0" smtClean="0"/>
              <a:t>Wright0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ome\yoavram\workspace\3g\Schenk2013\fitness_landscape_LO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92928"/>
            <a:ext cx="8496944" cy="6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2123728" y="1484784"/>
            <a:ext cx="1512168" cy="3077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88024" y="2833191"/>
            <a:ext cx="1512168" cy="3077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1484784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E104K+G238S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2833191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059832" y="2996952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E104K+R164S+G238S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768605" y="522920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E104K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240" y="5641503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R164S+R211P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96136" y="4633391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R164S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E104K+R164S+R211P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07904" y="5805264"/>
            <a:ext cx="144016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Wild type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13992" y="88443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 smtClean="0"/>
              <a:t>TEM-1 </a:t>
            </a:r>
            <a:r>
              <a:rPr lang="el-GR" sz="2800" b="1" dirty="0" smtClean="0"/>
              <a:t>β</a:t>
            </a:r>
            <a:r>
              <a:rPr lang="en-US" sz="2800" b="1" dirty="0" smtClean="0"/>
              <a:t>-lactamase</a:t>
            </a:r>
            <a:endParaRPr lang="en-US" sz="2800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23528" y="-459432"/>
            <a:ext cx="10039672" cy="1371600"/>
          </a:xfrm>
        </p:spPr>
        <p:txBody>
          <a:bodyPr/>
          <a:lstStyle/>
          <a:p>
            <a:pPr rtl="0"/>
            <a:r>
              <a:rPr lang="en-US" dirty="0" smtClean="0"/>
              <a:t>Empirical fitness landscape</a:t>
            </a:r>
            <a:endParaRPr lang="he-IL" dirty="0"/>
          </a:p>
        </p:txBody>
      </p:sp>
      <p:sp>
        <p:nvSpPr>
          <p:cNvPr id="22" name="Rectangle 21"/>
          <p:cNvSpPr/>
          <p:nvPr/>
        </p:nvSpPr>
        <p:spPr>
          <a:xfrm>
            <a:off x="47060" y="3284984"/>
            <a:ext cx="1428596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Relative</a:t>
            </a:r>
          </a:p>
          <a:p>
            <a:pPr algn="ctr"/>
            <a:r>
              <a:rPr lang="en-US" b="1" dirty="0" err="1" smtClean="0"/>
              <a:t>Cefotaxime</a:t>
            </a:r>
            <a:endParaRPr lang="en-US" b="1" dirty="0"/>
          </a:p>
          <a:p>
            <a:pPr algn="ctr"/>
            <a:r>
              <a:rPr lang="en-US" b="1" dirty="0" smtClean="0"/>
              <a:t>Resistance</a:t>
            </a:r>
          </a:p>
          <a:p>
            <a:pPr algn="ctr"/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411760" y="1864568"/>
            <a:ext cx="2304256" cy="1132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36512" y="6362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Schenk et al. 2013</a:t>
            </a:r>
          </a:p>
          <a:p>
            <a:r>
              <a:rPr lang="en-US" sz="1400" dirty="0" err="1" smtClean="0"/>
              <a:t>Salverda</a:t>
            </a:r>
            <a:r>
              <a:rPr lang="en-US" sz="1400" dirty="0" smtClean="0"/>
              <a:t> et al. 2011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rate</a:t>
            </a:r>
            <a:r>
              <a:rPr lang="en-US" dirty="0"/>
              <a:t/>
            </a:r>
            <a:br>
              <a:rPr lang="en-US" dirty="0"/>
            </a:br>
            <a:endParaRPr lang="he-IL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en-US" sz="1400" dirty="0" smtClean="0"/>
                  <a:t> – adaptation rate</a:t>
                </a:r>
              </a:p>
              <a:p>
                <a:pPr defTabSz="908834">
                  <a:defRPr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400" dirty="0" smtClean="0"/>
                  <a:t> – mutation rate increase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88640"/>
                <a:ext cx="2304256" cy="12618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67544" y="869811"/>
            <a:ext cx="552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CM: constitutive </a:t>
            </a:r>
            <a:r>
              <a:rPr lang="en-US" sz="2400" dirty="0" smtClean="0">
                <a:solidFill>
                  <a:schemeClr val="tx2"/>
                </a:solidFill>
              </a:rPr>
              <a:t>mutation</a:t>
            </a:r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SIM: stress-induced </a:t>
            </a:r>
            <a:r>
              <a:rPr lang="en-US" sz="2400" dirty="0" smtClean="0">
                <a:solidFill>
                  <a:schemeClr val="accent3"/>
                </a:solidFill>
              </a:rPr>
              <a:t>mutation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4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5" y="14127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the trade-off between </a:t>
            </a:r>
            <a:r>
              <a:rPr lang="en-US" i="1" dirty="0" smtClean="0"/>
              <a:t>adaptability</a:t>
            </a:r>
            <a:r>
              <a:rPr lang="en-US" dirty="0" smtClean="0"/>
              <a:t> and </a:t>
            </a:r>
            <a:r>
              <a:rPr lang="en-US" i="1" dirty="0" err="1" smtClean="0"/>
              <a:t>adaptedness</a:t>
            </a:r>
            <a:endParaRPr lang="he-I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2770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 smtClean="0"/>
              <a:t>in review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91264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stress-induced </a:t>
            </a:r>
            <a:r>
              <a:rPr lang="en-US" sz="2800" dirty="0" smtClean="0">
                <a:solidFill>
                  <a:schemeClr val="tx2"/>
                </a:solidFill>
              </a:rPr>
              <a:t>mutation: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</a:t>
            </a:r>
            <a:r>
              <a:rPr lang="en-US" sz="2800" dirty="0" smtClean="0"/>
              <a:t>environments</a:t>
            </a:r>
          </a:p>
          <a:p>
            <a:pPr lvl="1" indent="0" rtl="0">
              <a:buNone/>
            </a:pPr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 2012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stress-induced </a:t>
            </a:r>
            <a:r>
              <a:rPr lang="en-US" sz="2800" dirty="0" smtClean="0">
                <a:solidFill>
                  <a:schemeClr val="tx2"/>
                </a:solidFill>
              </a:rPr>
              <a:t>mutation: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Increases the rate of complex adaptation</a:t>
            </a:r>
          </a:p>
          <a:p>
            <a:pPr lvl="1" indent="0" algn="l" rtl="0">
              <a:buNone/>
            </a:pPr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err="1" smtClean="0"/>
              <a:t>adaptedness</a:t>
            </a:r>
            <a:endParaRPr lang="en-US" sz="2800" i="1" dirty="0" smtClean="0"/>
          </a:p>
          <a:p>
            <a:pPr lvl="1" indent="0" rtl="0">
              <a:buClr>
                <a:srgbClr val="D1282E"/>
              </a:buClr>
              <a:buNone/>
            </a:pPr>
            <a:r>
              <a:rPr lang="en-US" dirty="0" smtClean="0">
                <a:solidFill>
                  <a:srgbClr val="000000"/>
                </a:solidFill>
              </a:rPr>
              <a:t>Ram </a:t>
            </a:r>
            <a:r>
              <a:rPr lang="en-US" dirty="0">
                <a:solidFill>
                  <a:srgbClr val="000000"/>
                </a:solidFill>
              </a:rPr>
              <a:t>&amp; </a:t>
            </a:r>
            <a:r>
              <a:rPr lang="en-US" dirty="0" err="1">
                <a:solidFill>
                  <a:srgbClr val="000000"/>
                </a:solidFill>
              </a:rPr>
              <a:t>Hadany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 smtClean="0">
                <a:solidFill>
                  <a:srgbClr val="000000"/>
                </a:solidFill>
              </a:rPr>
              <a:t>in review</a:t>
            </a:r>
            <a:endParaRPr lang="en-US" i="1" dirty="0">
              <a:solidFill>
                <a:srgbClr val="000000"/>
              </a:solidFill>
            </a:endParaRPr>
          </a:p>
          <a:p>
            <a:pPr lvl="1" indent="0" algn="l" rtl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2744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Mutation rate variability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Evolution of stress-induced mutagenesis</a:t>
            </a:r>
          </a:p>
          <a:p>
            <a:pPr marL="742950" indent="-742950" algn="l" rtl="0">
              <a:buFont typeface="+mj-lt"/>
              <a:buAutoNum type="arabicPeriod"/>
            </a:pPr>
            <a:r>
              <a:rPr lang="en-US" sz="3600" b="0" dirty="0" smtClean="0"/>
              <a:t>Consequences of stress-induced mutagenesis</a:t>
            </a:r>
          </a:p>
        </p:txBody>
      </p:sp>
    </p:spTree>
    <p:extLst>
      <p:ext uri="{BB962C8B-B14F-4D97-AF65-F5344CB8AC3E}">
        <p14:creationId xmlns:p14="http://schemas.microsoft.com/office/powerpoint/2010/main" val="29242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pPr algn="l" rtl="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780309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67544" y="3353544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4912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mutation </a:t>
            </a:r>
            <a:r>
              <a:rPr lang="en-US" dirty="0" smtClean="0"/>
              <a:t>rates 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dirty="0" smtClean="0"/>
              <a:t>mutations </a:t>
            </a:r>
            <a:r>
              <a:rPr lang="en-US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7057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rates Variability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</a:t>
            </a:r>
            <a:r>
              <a:rPr lang="en-US" b="0" dirty="0"/>
              <a:t> </a:t>
            </a:r>
            <a:r>
              <a:rPr lang="en-US" b="0" dirty="0" smtClean="0"/>
              <a:t>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</a:t>
            </a:r>
            <a:r>
              <a:rPr lang="he-IL" dirty="0"/>
              <a:t> </a:t>
            </a:r>
            <a:r>
              <a:rPr lang="en-US" dirty="0"/>
              <a:t>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</a:t>
                </a:r>
                <a:r>
                  <a:rPr lang="en-US" dirty="0" smtClean="0"/>
                  <a:t>accumulated deleterious mutations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frequency</a:t>
                </a: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		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5" t="-2551" b="-76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6876256" y="483826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39472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Constant </a:t>
            </a:r>
            <a:r>
              <a:rPr lang="he-IL" dirty="0" smtClean="0"/>
              <a:t> </a:t>
            </a:r>
            <a:r>
              <a:rPr lang="en-US" dirty="0" smtClean="0"/>
              <a:t>environment: </a:t>
            </a:r>
            <a:r>
              <a:rPr lang="en-US" dirty="0"/>
              <a:t>Mutation-Selection </a:t>
            </a:r>
            <a:r>
              <a:rPr lang="en-US" dirty="0" smtClean="0"/>
              <a:t>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b="0" i="1">
                          <a:latin typeface="Cambria Math"/>
                        </a:rPr>
                        <m:t>=</m:t>
                      </m:r>
                      <m:r>
                        <a:rPr lang="en-US" sz="2800" b="0" i="1">
                          <a:latin typeface="Cambria Math"/>
                        </a:rPr>
                        <m:t>𝑠𝑖𝑔𝑛</m:t>
                      </m:r>
                      <m:r>
                        <a:rPr lang="en-US" sz="2800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32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32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32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3"/>
                <a:stretch>
                  <a:fillRect l="-1600" t="-1241" r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fitness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i="1" dirty="0" smtClean="0">
                    <a:latin typeface="Cambria Math"/>
                  </a:rPr>
                  <a:t>   </a:t>
                </a:r>
                <a:r>
                  <a:rPr lang="en-US" dirty="0" smtClean="0"/>
                  <a:t>- population </a:t>
                </a:r>
                <a:r>
                  <a:rPr lang="en-US" dirty="0"/>
                  <a:t>mean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- mutation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517232"/>
                <a:ext cx="3672408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571</TotalTime>
  <Words>575</Words>
  <Application>Microsoft Office PowerPoint</Application>
  <PresentationFormat>On-screen Show (4:3)</PresentationFormat>
  <Paragraphs>177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Essential</vt:lpstr>
      <vt:lpstr> The population genetics  of  StRESS-induced Mutation </vt:lpstr>
      <vt:lpstr>Overview</vt:lpstr>
      <vt:lpstr>mutation rates  Variability </vt:lpstr>
      <vt:lpstr>mutation rates Variability </vt:lpstr>
      <vt:lpstr>mutation rates Variability </vt:lpstr>
      <vt:lpstr>Stress-induced mutagenesis</vt:lpstr>
      <vt:lpstr>       Evidence</vt:lpstr>
      <vt:lpstr>Constant  environment</vt:lpstr>
      <vt:lpstr>Constant  environment: Mutation-Selection Balance</vt:lpstr>
      <vt:lpstr>Changing environments</vt:lpstr>
      <vt:lpstr>SIM vs. CM </vt:lpstr>
      <vt:lpstr>Summary: Evolution of stress-induced mutation</vt:lpstr>
      <vt:lpstr>Consequences of stress-induced mutation</vt:lpstr>
      <vt:lpstr>Adaptive Peak shifts</vt:lpstr>
      <vt:lpstr>Empirical fitness landscape</vt:lpstr>
      <vt:lpstr>SIM &amp; Adaptive Peak shifts</vt:lpstr>
      <vt:lpstr>Adaptation rate </vt:lpstr>
      <vt:lpstr>SIM breaks the trade-off between adaptability and adaptedness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טל סימון</cp:lastModifiedBy>
  <cp:revision>58</cp:revision>
  <dcterms:created xsi:type="dcterms:W3CDTF">2013-10-16T06:44:56Z</dcterms:created>
  <dcterms:modified xsi:type="dcterms:W3CDTF">2014-05-25T19:16:58Z</dcterms:modified>
</cp:coreProperties>
</file>